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5"/>
  </p:notesMasterIdLst>
  <p:sldIdLst>
    <p:sldId id="257" r:id="rId2"/>
    <p:sldId id="301" r:id="rId3"/>
    <p:sldId id="302" r:id="rId4"/>
    <p:sldId id="258" r:id="rId5"/>
    <p:sldId id="4949" r:id="rId6"/>
    <p:sldId id="4989" r:id="rId7"/>
    <p:sldId id="4946" r:id="rId8"/>
    <p:sldId id="265" r:id="rId9"/>
    <p:sldId id="4961" r:id="rId10"/>
    <p:sldId id="5033" r:id="rId11"/>
    <p:sldId id="5034" r:id="rId12"/>
    <p:sldId id="5031" r:id="rId13"/>
    <p:sldId id="5035" r:id="rId14"/>
    <p:sldId id="4969" r:id="rId15"/>
    <p:sldId id="4955" r:id="rId16"/>
    <p:sldId id="4953" r:id="rId17"/>
    <p:sldId id="4956" r:id="rId18"/>
    <p:sldId id="4970" r:id="rId19"/>
    <p:sldId id="4968" r:id="rId20"/>
    <p:sldId id="4960" r:id="rId21"/>
    <p:sldId id="4959" r:id="rId22"/>
    <p:sldId id="5032" r:id="rId23"/>
    <p:sldId id="5000" r:id="rId24"/>
    <p:sldId id="4963" r:id="rId25"/>
    <p:sldId id="264" r:id="rId26"/>
    <p:sldId id="4964" r:id="rId27"/>
    <p:sldId id="5020" r:id="rId28"/>
    <p:sldId id="261" r:id="rId29"/>
    <p:sldId id="4965" r:id="rId30"/>
    <p:sldId id="5002" r:id="rId31"/>
    <p:sldId id="4950" r:id="rId32"/>
    <p:sldId id="4926" r:id="rId33"/>
    <p:sldId id="4928" r:id="rId34"/>
    <p:sldId id="4929" r:id="rId35"/>
    <p:sldId id="4930" r:id="rId36"/>
    <p:sldId id="4931" r:id="rId37"/>
    <p:sldId id="4932" r:id="rId38"/>
    <p:sldId id="4933" r:id="rId39"/>
    <p:sldId id="4991" r:id="rId40"/>
    <p:sldId id="5027" r:id="rId41"/>
    <p:sldId id="4992" r:id="rId42"/>
    <p:sldId id="4993" r:id="rId43"/>
    <p:sldId id="4994" r:id="rId44"/>
    <p:sldId id="4995" r:id="rId45"/>
    <p:sldId id="4996" r:id="rId46"/>
    <p:sldId id="4997" r:id="rId47"/>
    <p:sldId id="4998" r:id="rId48"/>
    <p:sldId id="4999" r:id="rId49"/>
    <p:sldId id="303" r:id="rId50"/>
    <p:sldId id="263" r:id="rId51"/>
    <p:sldId id="4971" r:id="rId52"/>
    <p:sldId id="4973" r:id="rId53"/>
    <p:sldId id="4974" r:id="rId54"/>
    <p:sldId id="266" r:id="rId55"/>
    <p:sldId id="369" r:id="rId56"/>
    <p:sldId id="370" r:id="rId57"/>
    <p:sldId id="5030" r:id="rId58"/>
    <p:sldId id="4952" r:id="rId59"/>
    <p:sldId id="4985" r:id="rId60"/>
    <p:sldId id="4967" r:id="rId61"/>
    <p:sldId id="4966" r:id="rId62"/>
    <p:sldId id="4975" r:id="rId63"/>
    <p:sldId id="4976" r:id="rId64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DE5BB260-CE42-4024-B731-9A9A3BB5636E}">
          <p14:sldIdLst>
            <p14:sldId id="257"/>
            <p14:sldId id="301"/>
            <p14:sldId id="302"/>
            <p14:sldId id="258"/>
            <p14:sldId id="4949"/>
            <p14:sldId id="4989"/>
            <p14:sldId id="4946"/>
          </p14:sldIdLst>
        </p14:section>
        <p14:section name="DAY 2" id="{65B9012F-2D0B-4648-A424-2E2CD0B3D7EF}">
          <p14:sldIdLst>
            <p14:sldId id="265"/>
            <p14:sldId id="4961"/>
            <p14:sldId id="5033"/>
            <p14:sldId id="5034"/>
            <p14:sldId id="5031"/>
            <p14:sldId id="5035"/>
            <p14:sldId id="4969"/>
            <p14:sldId id="4955"/>
            <p14:sldId id="4953"/>
            <p14:sldId id="4956"/>
            <p14:sldId id="4970"/>
            <p14:sldId id="4968"/>
            <p14:sldId id="4960"/>
            <p14:sldId id="4959"/>
            <p14:sldId id="5032"/>
            <p14:sldId id="5000"/>
            <p14:sldId id="4963"/>
            <p14:sldId id="264"/>
            <p14:sldId id="4964"/>
            <p14:sldId id="5020"/>
            <p14:sldId id="261"/>
            <p14:sldId id="4965"/>
            <p14:sldId id="5002"/>
          </p14:sldIdLst>
        </p14:section>
        <p14:section name="ENDING" id="{DC6E271A-6F19-4C08-BC8F-D9AC4521F3E2}">
          <p14:sldIdLst>
            <p14:sldId id="4950"/>
            <p14:sldId id="4926"/>
            <p14:sldId id="4928"/>
            <p14:sldId id="4929"/>
            <p14:sldId id="4930"/>
            <p14:sldId id="4931"/>
            <p14:sldId id="4932"/>
            <p14:sldId id="4933"/>
            <p14:sldId id="4991"/>
            <p14:sldId id="5027"/>
            <p14:sldId id="4992"/>
            <p14:sldId id="4993"/>
            <p14:sldId id="4994"/>
            <p14:sldId id="4995"/>
            <p14:sldId id="4996"/>
            <p14:sldId id="4997"/>
            <p14:sldId id="4998"/>
            <p14:sldId id="4999"/>
            <p14:sldId id="303"/>
          </p14:sldIdLst>
        </p14:section>
        <p14:section name="DAY 1" id="{53B3C7C3-4ADF-4046-B477-9F8F4D7B9720}">
          <p14:sldIdLst>
            <p14:sldId id="263"/>
            <p14:sldId id="4971"/>
            <p14:sldId id="4973"/>
            <p14:sldId id="4974"/>
            <p14:sldId id="266"/>
            <p14:sldId id="369"/>
            <p14:sldId id="370"/>
            <p14:sldId id="5030"/>
            <p14:sldId id="4952"/>
            <p14:sldId id="4985"/>
            <p14:sldId id="4967"/>
            <p14:sldId id="4966"/>
            <p14:sldId id="4975"/>
            <p14:sldId id="497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6164" autoAdjust="0"/>
    <p:restoredTop sz="95256" autoAdjust="0"/>
  </p:normalViewPr>
  <p:slideViewPr>
    <p:cSldViewPr snapToGrid="0" snapToObjects="1">
      <p:cViewPr varScale="1">
        <p:scale>
          <a:sx n="161" d="100"/>
          <a:sy n="161" d="100"/>
        </p:scale>
        <p:origin x="144" y="37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2FBFE4-0F8A-4B15-A914-6F6D88F104DE}" type="datetimeFigureOut">
              <a:rPr lang="en-US" smtClean="0"/>
              <a:t>9/22/2020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860080-FF45-4578-B45A-019103E554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7154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CB432F0-E49E-4C04-A383-401B93C7130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215846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5E3EC92-0BF8-B04C-BDA1-D36DC16EC2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36832" y="1597819"/>
            <a:ext cx="4975394" cy="110251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Lesson #: Lesson Name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36831" y="2788538"/>
            <a:ext cx="4975395" cy="1314450"/>
          </a:xfrm>
        </p:spPr>
        <p:txBody>
          <a:bodyPr>
            <a:normAutofit/>
          </a:bodyPr>
          <a:lstStyle>
            <a:lvl1pPr marL="685800" indent="-630936" algn="l">
              <a:buNone/>
              <a:tabLst>
                <a:tab pos="574675" algn="l"/>
              </a:tabLst>
              <a:defRPr sz="2800" b="0" baseline="0">
                <a:solidFill>
                  <a:srgbClr val="0000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#.# 	Learning objective or      Sub-lesson Title</a:t>
            </a:r>
          </a:p>
        </p:txBody>
      </p:sp>
    </p:spTree>
    <p:extLst>
      <p:ext uri="{BB962C8B-B14F-4D97-AF65-F5344CB8AC3E}">
        <p14:creationId xmlns:p14="http://schemas.microsoft.com/office/powerpoint/2010/main" val="31282576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3823434-19E5-7244-957A-48409271A87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8620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6839712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427779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70CCCA5-FF07-3E49-BCA2-619E38AACDE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78831"/>
            <a:ext cx="7552944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46140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7344" y="946356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03941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Images or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A56CC22-FD07-7A4D-847A-EADD8CC5182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78830"/>
            <a:ext cx="7556938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061837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Gray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1161795-AF74-6141-B77F-64153FAB4A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4371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483181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0254D4-82EE-7743-8DC5-A96F5C67993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144371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1512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9A03A33-EFE2-8C43-836B-41753232C69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805778" y="1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14537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463373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DCE74C-60B9-4019-9C53-715EEF88741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2201" y="66612"/>
            <a:ext cx="7180952" cy="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5178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0">
            <a:alphaModFix amt="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8B0A6C-EF38-9441-ADBF-8FE45FA6C46E}" type="datetimeFigureOut">
              <a:rPr lang="en-US" smtClean="0"/>
              <a:t>9/22/2020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032D76-6BE4-154B-A130-37D069E4235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 userDrawn="1"/>
        </p:nvSpPr>
        <p:spPr>
          <a:xfrm>
            <a:off x="457200" y="210636"/>
            <a:ext cx="8229600" cy="560552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Click to edit Master title style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E342F8D-E76A-4F87-BED0-4C2AD29540F4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981524" y="0"/>
            <a:ext cx="7180952" cy="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476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6" r:id="rId5"/>
    <p:sldLayoutId id="2147483657" r:id="rId6"/>
    <p:sldLayoutId id="2147483655" r:id="rId7"/>
    <p:sldLayoutId id="2147483658" r:id="rId8"/>
  </p:sldLayoutIdLst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0.png"/><Relationship Id="rId5" Type="http://schemas.openxmlformats.org/officeDocument/2006/relationships/image" Target="../media/image39.jpeg"/><Relationship Id="rId4" Type="http://schemas.openxmlformats.org/officeDocument/2006/relationships/image" Target="../media/image38.jpe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28417" y="7145"/>
            <a:ext cx="5796480" cy="1616093"/>
          </a:xfrm>
        </p:spPr>
        <p:txBody>
          <a:bodyPr/>
          <a:lstStyle/>
          <a:p>
            <a:r>
              <a:rPr lang="en-US" sz="2800" dirty="0">
                <a:solidFill>
                  <a:schemeClr val="bg1"/>
                </a:solidFill>
              </a:rPr>
              <a:t>Exam AZ-303: Microsoft Azure Architect Technologies Crash Course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795" y="4172159"/>
            <a:ext cx="4975395" cy="1314450"/>
          </a:xfrm>
        </p:spPr>
        <p:txBody>
          <a:bodyPr/>
          <a:lstStyle/>
          <a:p>
            <a:r>
              <a:rPr lang="en-US" sz="2400" dirty="0"/>
              <a:t>Tim Warner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C1D2F1-2359-466E-9CE0-4C49AA6D07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4635" y="1236325"/>
            <a:ext cx="3125314" cy="3125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4805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Azure Backup</a:t>
            </a:r>
          </a:p>
        </p:txBody>
      </p:sp>
      <p:pic>
        <p:nvPicPr>
          <p:cNvPr id="1026" name="Picture 2" descr="Backup job in VM backup stack Resource Manager deployment model--storage and vault">
            <a:extLst>
              <a:ext uri="{FF2B5EF4-FFF2-40B4-BE49-F238E27FC236}">
                <a16:creationId xmlns:a16="http://schemas.microsoft.com/office/drawing/2014/main" id="{2B080C62-D569-496A-AC38-BFEB0F9F6D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84300"/>
            <a:ext cx="9144000" cy="237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05231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Azure Site Recovery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8000305-87A7-4BBF-8680-7EC6A1A5AB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8089" y="641762"/>
            <a:ext cx="6341073" cy="4436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66581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Load Balancing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68081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VM Networking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93D69FB-40F5-4C27-80FC-9C1052C5A1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2185" y="798197"/>
            <a:ext cx="6819630" cy="3862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76970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Load Balancing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F24AB5-C741-4D79-B13E-C10BE76479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942" y="670054"/>
            <a:ext cx="6086116" cy="4249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5730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VNet Peering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BA52FD-61DB-4E03-9CBE-F40FF6E76A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230" y="774791"/>
            <a:ext cx="6985540" cy="3911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6729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Hybrid Networking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400F70-B5DB-4B9C-988F-A3DD78AA12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905" y="859231"/>
            <a:ext cx="7934189" cy="3577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1603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Network Virtual Appliance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8B85FF-5826-4D2A-8125-69BD13339D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4059" y="653673"/>
            <a:ext cx="6675881" cy="3879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6930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Azure Load Balancer</a:t>
            </a:r>
          </a:p>
        </p:txBody>
      </p:sp>
      <p:pic>
        <p:nvPicPr>
          <p:cNvPr id="2050" name="Picture 2" descr="Image result for azure load balancer components docs">
            <a:extLst>
              <a:ext uri="{FF2B5EF4-FFF2-40B4-BE49-F238E27FC236}">
                <a16:creationId xmlns:a16="http://schemas.microsoft.com/office/drawing/2014/main" id="{B4B9A580-5681-4801-A429-82EC33F4A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8068" y="741294"/>
            <a:ext cx="6267864" cy="3900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35138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Application Gateway</a:t>
            </a:r>
          </a:p>
        </p:txBody>
      </p:sp>
      <p:pic>
        <p:nvPicPr>
          <p:cNvPr id="1026" name="Picture 2" descr="The components used in an application gateway">
            <a:extLst>
              <a:ext uri="{FF2B5EF4-FFF2-40B4-BE49-F238E27FC236}">
                <a16:creationId xmlns:a16="http://schemas.microsoft.com/office/drawing/2014/main" id="{BBF96D39-079C-4C40-9F79-3B26892441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7130" y="560553"/>
            <a:ext cx="4829739" cy="4417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41947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 Warner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3164" y="1519417"/>
            <a:ext cx="6386148" cy="2466818"/>
          </a:xfrm>
        </p:spPr>
        <p:txBody>
          <a:bodyPr/>
          <a:lstStyle/>
          <a:p>
            <a:r>
              <a:rPr lang="en-US" dirty="0"/>
              <a:t>Based in Nashville, TN, US</a:t>
            </a:r>
          </a:p>
          <a:p>
            <a:r>
              <a:rPr lang="en-US" dirty="0"/>
              <a:t>MCT, MVP</a:t>
            </a:r>
          </a:p>
          <a:p>
            <a:r>
              <a:rPr lang="en-US" dirty="0"/>
              <a:t>Twitter: </a:t>
            </a:r>
            <a:r>
              <a:rPr lang="en-US" b="1" dirty="0">
                <a:solidFill>
                  <a:srgbClr val="0070C0"/>
                </a:solidFill>
              </a:rPr>
              <a:t>@TechTrainerTim</a:t>
            </a:r>
          </a:p>
          <a:p>
            <a:r>
              <a:rPr lang="en-US" dirty="0"/>
              <a:t>Badge: </a:t>
            </a:r>
            <a:r>
              <a:rPr lang="en-US" b="1" dirty="0">
                <a:solidFill>
                  <a:srgbClr val="0070C0"/>
                </a:solidFill>
              </a:rPr>
              <a:t>timw.info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436B25-65F8-44BF-8D8B-5573BA73B8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8218" y="1280966"/>
            <a:ext cx="3358581" cy="2581564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1026" name="Picture 2" descr="Image result for microsoft mvp logo">
            <a:extLst>
              <a:ext uri="{FF2B5EF4-FFF2-40B4-BE49-F238E27FC236}">
                <a16:creationId xmlns:a16="http://schemas.microsoft.com/office/drawing/2014/main" id="{85B2107A-E062-439D-8C3B-70BE3E8D31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256" y="1881186"/>
            <a:ext cx="828675" cy="1381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12621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Traffic Manager</a:t>
            </a:r>
          </a:p>
        </p:txBody>
      </p:sp>
      <p:pic>
        <p:nvPicPr>
          <p:cNvPr id="4098" name="Picture 2" descr="Azure Traffic Manager 'Priority' traffic-routing method">
            <a:extLst>
              <a:ext uri="{FF2B5EF4-FFF2-40B4-BE49-F238E27FC236}">
                <a16:creationId xmlns:a16="http://schemas.microsoft.com/office/drawing/2014/main" id="{10618C83-066E-446E-9CEE-BB04938BA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4235" y="642878"/>
            <a:ext cx="5795530" cy="4458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95585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Front Door Service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81B561-D128-4862-AC07-6908C36E34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96" y="578756"/>
            <a:ext cx="7920808" cy="412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5369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Governance</a:t>
            </a:r>
          </a:p>
        </p:txBody>
      </p:sp>
    </p:spTree>
    <p:extLst>
      <p:ext uri="{BB962C8B-B14F-4D97-AF65-F5344CB8AC3E}">
        <p14:creationId xmlns:p14="http://schemas.microsoft.com/office/powerpoint/2010/main" val="19398860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Tenant vs. Subscription</a:t>
            </a:r>
          </a:p>
        </p:txBody>
      </p:sp>
      <p:pic>
        <p:nvPicPr>
          <p:cNvPr id="1026" name="Picture 2" descr="An example organization with multiple subscriptions all using the same Azure AD tenant.">
            <a:extLst>
              <a:ext uri="{FF2B5EF4-FFF2-40B4-BE49-F238E27FC236}">
                <a16:creationId xmlns:a16="http://schemas.microsoft.com/office/drawing/2014/main" id="{0F0A2B9D-3CF1-4585-BA3B-0995B97007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2101" y="691255"/>
            <a:ext cx="4019797" cy="4452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8653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Management Scopes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AF41BD-695B-4E3E-82EA-8A3A5154FE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1491" y="2361428"/>
            <a:ext cx="381017" cy="4206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F2DDD35-DA51-4F4F-96C2-6703612844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8270" y="893080"/>
            <a:ext cx="3626442" cy="4003593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C177222-FB6C-4C4A-9038-BE0D38DF8491}"/>
              </a:ext>
            </a:extLst>
          </p:cNvPr>
          <p:cNvSpPr/>
          <p:nvPr/>
        </p:nvSpPr>
        <p:spPr>
          <a:xfrm>
            <a:off x="3127664" y="758536"/>
            <a:ext cx="2576945" cy="56055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 Tenant Root</a:t>
            </a:r>
          </a:p>
        </p:txBody>
      </p:sp>
    </p:spTree>
    <p:extLst>
      <p:ext uri="{BB962C8B-B14F-4D97-AF65-F5344CB8AC3E}">
        <p14:creationId xmlns:p14="http://schemas.microsoft.com/office/powerpoint/2010/main" val="28085612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App Architecture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57219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Container Lifecycle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22CBA6-489F-4087-9B0B-4D591B24E1D1}"/>
              </a:ext>
            </a:extLst>
          </p:cNvPr>
          <p:cNvSpPr txBox="1"/>
          <p:nvPr/>
        </p:nvSpPr>
        <p:spPr>
          <a:xfrm>
            <a:off x="0" y="4774168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https://timw.info/3635f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EF76FB6-5F09-4FAA-8797-DBC3CAE4DB98}"/>
              </a:ext>
            </a:extLst>
          </p:cNvPr>
          <p:cNvGrpSpPr/>
          <p:nvPr/>
        </p:nvGrpSpPr>
        <p:grpSpPr>
          <a:xfrm>
            <a:off x="124691" y="796925"/>
            <a:ext cx="9144000" cy="3549650"/>
            <a:chOff x="124691" y="796925"/>
            <a:chExt cx="9144000" cy="3549650"/>
          </a:xfrm>
        </p:grpSpPr>
        <p:pic>
          <p:nvPicPr>
            <p:cNvPr id="8196" name="Picture 4">
              <a:extLst>
                <a:ext uri="{FF2B5EF4-FFF2-40B4-BE49-F238E27FC236}">
                  <a16:creationId xmlns:a16="http://schemas.microsoft.com/office/drawing/2014/main" id="{796DB83A-08C9-4AD3-9A28-17E2AB2AF91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4691" y="796925"/>
              <a:ext cx="9144000" cy="35496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1754AE9-C67C-415E-9C89-9B0486316E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99773" y="1240875"/>
              <a:ext cx="504762" cy="4380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442742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 Architecture</a:t>
            </a:r>
          </a:p>
        </p:txBody>
      </p:sp>
      <p:pic>
        <p:nvPicPr>
          <p:cNvPr id="1026" name="Picture 2" descr="Azure - Event-Driven Architecture in the Cloud with Azure Event ...">
            <a:extLst>
              <a:ext uri="{FF2B5EF4-FFF2-40B4-BE49-F238E27FC236}">
                <a16:creationId xmlns:a16="http://schemas.microsoft.com/office/drawing/2014/main" id="{4175ABB6-6537-4A4B-9980-69BC853A8D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0458" y="560553"/>
            <a:ext cx="6101475" cy="4272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29715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Data Platform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35038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Always Encrypted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2A3C9904-B128-41FC-AAD2-2A3AE7202D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577" y="1245594"/>
            <a:ext cx="8634845" cy="2816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10407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Materials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1880932-C79B-4E37-86AD-089232300598}"/>
              </a:ext>
            </a:extLst>
          </p:cNvPr>
          <p:cNvSpPr/>
          <p:nvPr/>
        </p:nvSpPr>
        <p:spPr>
          <a:xfrm>
            <a:off x="1241536" y="2034283"/>
            <a:ext cx="6651398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timw.info/az303</a:t>
            </a:r>
          </a:p>
        </p:txBody>
      </p:sp>
    </p:spTree>
    <p:extLst>
      <p:ext uri="{BB962C8B-B14F-4D97-AF65-F5344CB8AC3E}">
        <p14:creationId xmlns:p14="http://schemas.microsoft.com/office/powerpoint/2010/main" val="616345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Cosmos DB</a:t>
            </a:r>
          </a:p>
        </p:txBody>
      </p:sp>
      <p:pic>
        <p:nvPicPr>
          <p:cNvPr id="3074" name="Picture 2" descr="Introduction to Azure Cosmos DB | Microsoft Docs">
            <a:extLst>
              <a:ext uri="{FF2B5EF4-FFF2-40B4-BE49-F238E27FC236}">
                <a16:creationId xmlns:a16="http://schemas.microsoft.com/office/drawing/2014/main" id="{F44F6C2D-54A6-4F31-B1E0-654B109A30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1661" y="627043"/>
            <a:ext cx="5620678" cy="4468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3597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Exam AZ-303</a:t>
            </a:r>
            <a:br>
              <a:rPr lang="en-US" dirty="0"/>
            </a:br>
            <a:r>
              <a:rPr lang="en-US" dirty="0"/>
              <a:t>Item Types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07988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Multiple Choice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AA3770-EB44-4AE8-97EC-70188EC1C8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2132" y="759846"/>
            <a:ext cx="6424120" cy="4297183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004932611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Repeated Scenario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573DAA-F6FA-4B5E-82D6-90FA5BE20CDB}"/>
              </a:ext>
            </a:extLst>
          </p:cNvPr>
          <p:cNvSpPr txBox="1"/>
          <p:nvPr/>
        </p:nvSpPr>
        <p:spPr>
          <a:xfrm>
            <a:off x="1168854" y="1202871"/>
            <a:ext cx="680629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You need to move an Azure VM to another hardware host.</a:t>
            </a:r>
          </a:p>
          <a:p>
            <a:endParaRPr lang="en-US" sz="2400" dirty="0"/>
          </a:p>
          <a:p>
            <a:r>
              <a:rPr lang="en-US" sz="2400" dirty="0"/>
              <a:t>Solution: You redeploy the VM.</a:t>
            </a:r>
          </a:p>
          <a:p>
            <a:endParaRPr lang="en-US" sz="2400" dirty="0"/>
          </a:p>
          <a:p>
            <a:r>
              <a:rPr lang="en-US" sz="2400" dirty="0"/>
              <a:t>Does this solution meet the goal?</a:t>
            </a:r>
          </a:p>
          <a:p>
            <a:endParaRPr lang="en-US" sz="2400" dirty="0"/>
          </a:p>
          <a:p>
            <a:pPr marL="257175" indent="-257175">
              <a:buAutoNum type="alphaLcPeriod"/>
            </a:pPr>
            <a:r>
              <a:rPr lang="en-US" sz="2400" dirty="0"/>
              <a:t>Yes</a:t>
            </a:r>
          </a:p>
          <a:p>
            <a:pPr marL="257175" indent="-257175">
              <a:buAutoNum type="alphaLcPeriod"/>
            </a:pPr>
            <a:r>
              <a:rPr lang="en-US" sz="2400" dirty="0"/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2500957797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Select and Place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28D004-432C-40C0-887C-A1DE6448E1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153" y="1049629"/>
            <a:ext cx="7305694" cy="3840956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645227907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Build List and Reorder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995FA9-9F69-4229-AE53-7CD8B7833A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632" y="1028701"/>
            <a:ext cx="5930736" cy="3967151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820319080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Active Screen/Fill in the Blank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258319-C6AA-4A20-B2B6-58F13105B0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6023" y="1030559"/>
            <a:ext cx="6631954" cy="3839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732701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Case Study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1C76BE-3D56-4014-BF60-49E5DDBA26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825" y="1065745"/>
            <a:ext cx="7372350" cy="3824840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893378543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Performance-Based Lab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4081387-89A1-459B-9135-9371751A0523}"/>
              </a:ext>
            </a:extLst>
          </p:cNvPr>
          <p:cNvGrpSpPr/>
          <p:nvPr/>
        </p:nvGrpSpPr>
        <p:grpSpPr>
          <a:xfrm>
            <a:off x="1013962" y="716085"/>
            <a:ext cx="6738900" cy="4268806"/>
            <a:chOff x="1013962" y="716085"/>
            <a:chExt cx="6738900" cy="426880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4AEB5F4-7D42-4847-AAA1-08F572F1B4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13962" y="716085"/>
              <a:ext cx="6738900" cy="4268806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63C9B6A-CEA0-413C-A8BC-FD3A982FE108}"/>
                </a:ext>
              </a:extLst>
            </p:cNvPr>
            <p:cNvSpPr/>
            <p:nvPr/>
          </p:nvSpPr>
          <p:spPr>
            <a:xfrm>
              <a:off x="4450813" y="2387084"/>
              <a:ext cx="24237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 </a:t>
              </a:r>
              <a:endParaRPr lang="en-US" dirty="0"/>
            </a:p>
          </p:txBody>
        </p:sp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A2CB6128-837D-4524-8C8F-4E6F39F1DD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42682" y="894156"/>
              <a:ext cx="1917099" cy="405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7F5B4D4E-2FEF-456E-9FB8-DD6E9C1218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67011" y="4197905"/>
              <a:ext cx="1713634" cy="734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77005414-D9D3-46B0-83DD-D2DACD513E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6903" y="855920"/>
              <a:ext cx="4232825" cy="34316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8165667-E994-4DA5-93D4-DA1E34AD631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45131" y="4282383"/>
              <a:ext cx="4297551" cy="409524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A79997B-60E7-4713-82FF-C54A8D45E7C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259781" y="1021917"/>
              <a:ext cx="470961" cy="3265662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863BDFD-A23F-4F2F-A7D5-B6DEE094EDD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259781" y="4197905"/>
              <a:ext cx="469327" cy="7499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6313842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Microsoft Online Testing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63774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Goals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1342D18-76E5-4401-B003-5AC6400F49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619" y="795559"/>
            <a:ext cx="7304762" cy="3552381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4387CB47-180F-4CBC-8CDA-EE7B619010C7}"/>
              </a:ext>
            </a:extLst>
          </p:cNvPr>
          <p:cNvGrpSpPr/>
          <p:nvPr/>
        </p:nvGrpSpPr>
        <p:grpSpPr>
          <a:xfrm>
            <a:off x="254000" y="2482850"/>
            <a:ext cx="6781800" cy="831850"/>
            <a:chOff x="254000" y="2482850"/>
            <a:chExt cx="6781800" cy="83185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F004DC1-E8CC-4097-BA3F-7A3D196D118D}"/>
                </a:ext>
              </a:extLst>
            </p:cNvPr>
            <p:cNvSpPr/>
            <p:nvPr/>
          </p:nvSpPr>
          <p:spPr>
            <a:xfrm>
              <a:off x="2235200" y="2921000"/>
              <a:ext cx="4800600" cy="39370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Speech Bubble: Rectangle 8">
              <a:extLst>
                <a:ext uri="{FF2B5EF4-FFF2-40B4-BE49-F238E27FC236}">
                  <a16:creationId xmlns:a16="http://schemas.microsoft.com/office/drawing/2014/main" id="{08773DB3-374D-44E3-9F18-CDE51C8C2483}"/>
                </a:ext>
              </a:extLst>
            </p:cNvPr>
            <p:cNvSpPr/>
            <p:nvPr/>
          </p:nvSpPr>
          <p:spPr>
            <a:xfrm>
              <a:off x="254000" y="2482850"/>
              <a:ext cx="1657350" cy="527050"/>
            </a:xfrm>
            <a:prstGeom prst="wedgeRectCallout">
              <a:avLst>
                <a:gd name="adj1" fmla="val 69205"/>
                <a:gd name="adj2" fmla="val 68524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Day 1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2707C3E-9EC7-4D20-B137-0224984E987D}"/>
              </a:ext>
            </a:extLst>
          </p:cNvPr>
          <p:cNvGrpSpPr/>
          <p:nvPr/>
        </p:nvGrpSpPr>
        <p:grpSpPr>
          <a:xfrm>
            <a:off x="2235200" y="2482850"/>
            <a:ext cx="6330950" cy="1784350"/>
            <a:chOff x="2235200" y="2482850"/>
            <a:chExt cx="6330950" cy="178435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CA0C853-F6C9-4566-9865-0A9E9B02BBBE}"/>
                </a:ext>
              </a:extLst>
            </p:cNvPr>
            <p:cNvSpPr/>
            <p:nvPr/>
          </p:nvSpPr>
          <p:spPr>
            <a:xfrm>
              <a:off x="2235200" y="3314700"/>
              <a:ext cx="4800600" cy="95250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Speech Bubble: Rectangle 10">
              <a:extLst>
                <a:ext uri="{FF2B5EF4-FFF2-40B4-BE49-F238E27FC236}">
                  <a16:creationId xmlns:a16="http://schemas.microsoft.com/office/drawing/2014/main" id="{DD61E93A-4327-4A51-A6E6-B3F5B880C3B5}"/>
                </a:ext>
              </a:extLst>
            </p:cNvPr>
            <p:cNvSpPr/>
            <p:nvPr/>
          </p:nvSpPr>
          <p:spPr>
            <a:xfrm>
              <a:off x="6908800" y="2482850"/>
              <a:ext cx="1657350" cy="527050"/>
            </a:xfrm>
            <a:prstGeom prst="wedgeRectCallout">
              <a:avLst>
                <a:gd name="adj1" fmla="val -41523"/>
                <a:gd name="adj2" fmla="val 180572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Day 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4563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045DC7-9271-4922-9E1F-59B0865FBD01}"/>
              </a:ext>
            </a:extLst>
          </p:cNvPr>
          <p:cNvSpPr/>
          <p:nvPr/>
        </p:nvSpPr>
        <p:spPr>
          <a:xfrm>
            <a:off x="1241536" y="2034283"/>
            <a:ext cx="6651398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timw.info/online</a:t>
            </a:r>
          </a:p>
        </p:txBody>
      </p:sp>
    </p:spTree>
    <p:extLst>
      <p:ext uri="{BB962C8B-B14F-4D97-AF65-F5344CB8AC3E}">
        <p14:creationId xmlns:p14="http://schemas.microsoft.com/office/powerpoint/2010/main" val="1220477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5DDC46-6BCF-426A-ADB9-78D6146896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565" y="1144455"/>
            <a:ext cx="7750869" cy="3171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81052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A7B783-EA01-4218-89C3-B85806531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8438" y="657872"/>
            <a:ext cx="3942857" cy="42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52848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5F4526-F934-4ACA-BD68-2B22C2BF8F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5520" y="672932"/>
            <a:ext cx="4632960" cy="4302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99997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D1A932-A4A6-463B-A049-A4DE2A329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158" y="1124969"/>
            <a:ext cx="6401684" cy="2893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12023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D2C2E7-A646-467B-A8F2-FA0D3528C5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401" y="1067728"/>
            <a:ext cx="6241198" cy="320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7720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DD48C2-927E-4E87-AEA1-69D5256F48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057" y="1078499"/>
            <a:ext cx="7151886" cy="2986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28735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6700B5-408B-4549-B451-CDE39828D9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710" y="790593"/>
            <a:ext cx="5930579" cy="3819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87387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AZ-303 Exam Strategy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Focus your skills accordingly:</a:t>
            </a:r>
          </a:p>
          <a:p>
            <a:pPr lvl="1"/>
            <a:r>
              <a:rPr lang="en-US" dirty="0"/>
              <a:t>60 percent Azure portal</a:t>
            </a:r>
          </a:p>
          <a:p>
            <a:pPr lvl="1"/>
            <a:r>
              <a:rPr lang="en-US" dirty="0"/>
              <a:t>20 percent Azure PowerShell</a:t>
            </a:r>
          </a:p>
          <a:p>
            <a:pPr lvl="1"/>
            <a:r>
              <a:rPr lang="en-US" dirty="0"/>
              <a:t>10 percent Azure CLI</a:t>
            </a:r>
          </a:p>
          <a:p>
            <a:pPr lvl="1"/>
            <a:r>
              <a:rPr lang="en-US" dirty="0"/>
              <a:t>10 percent KQL</a:t>
            </a:r>
          </a:p>
          <a:p>
            <a:pPr lvl="1"/>
            <a:endParaRPr lang="en-US" dirty="0"/>
          </a:p>
          <a:p>
            <a:r>
              <a:rPr lang="en-US" dirty="0"/>
              <a:t>Expect performance-based labs, but be thankful if you don't see '</a:t>
            </a:r>
            <a:r>
              <a:rPr lang="en-US" dirty="0" err="1"/>
              <a:t>em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0809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7639" y="1669236"/>
            <a:ext cx="6659452" cy="2578256"/>
          </a:xfrm>
        </p:spPr>
        <p:txBody>
          <a:bodyPr/>
          <a:lstStyle/>
          <a:p>
            <a:r>
              <a:rPr lang="en-US" dirty="0"/>
              <a:t>Course materials: </a:t>
            </a:r>
            <a:r>
              <a:rPr lang="en-US" b="1" dirty="0">
                <a:solidFill>
                  <a:srgbClr val="0070C0"/>
                </a:solidFill>
              </a:rPr>
              <a:t>timw.info/az303</a:t>
            </a:r>
          </a:p>
          <a:p>
            <a:r>
              <a:rPr lang="en-US" dirty="0"/>
              <a:t>Twitter: </a:t>
            </a:r>
            <a:r>
              <a:rPr lang="en-US" b="1" dirty="0">
                <a:solidFill>
                  <a:srgbClr val="0070C0"/>
                </a:solidFill>
              </a:rPr>
              <a:t>@TechTrainerTim</a:t>
            </a:r>
          </a:p>
          <a:p>
            <a:r>
              <a:rPr lang="en-US" dirty="0"/>
              <a:t>Work: </a:t>
            </a:r>
            <a:r>
              <a:rPr lang="en-US" b="1" dirty="0" err="1">
                <a:solidFill>
                  <a:srgbClr val="0070C0"/>
                </a:solidFill>
              </a:rPr>
              <a:t>timw.info</a:t>
            </a:r>
            <a:r>
              <a:rPr lang="en-US" b="1" dirty="0">
                <a:solidFill>
                  <a:srgbClr val="0070C0"/>
                </a:solidFill>
              </a:rPr>
              <a:t>/</a:t>
            </a:r>
            <a:r>
              <a:rPr lang="en-US" b="1" dirty="0" err="1">
                <a:solidFill>
                  <a:srgbClr val="0070C0"/>
                </a:solidFill>
              </a:rPr>
              <a:t>ps</a:t>
            </a:r>
            <a:endParaRPr lang="en-US" b="1" dirty="0">
              <a:solidFill>
                <a:srgbClr val="0070C0"/>
              </a:solidFill>
            </a:endParaRPr>
          </a:p>
          <a:p>
            <a:r>
              <a:rPr lang="en-US" dirty="0"/>
              <a:t>Web: </a:t>
            </a:r>
            <a:r>
              <a:rPr lang="en-US" b="1" dirty="0">
                <a:solidFill>
                  <a:srgbClr val="0070C0"/>
                </a:solidFill>
              </a:rPr>
              <a:t>TechTrainerTim.com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ADF8F4-4D10-47F1-8C07-88C7D335C7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0920" y="1581779"/>
            <a:ext cx="2575879" cy="1979942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675535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Expectations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Azure Architect is an expert-level certification</a:t>
            </a:r>
          </a:p>
          <a:p>
            <a:pPr lvl="1"/>
            <a:r>
              <a:rPr lang="en-US" dirty="0"/>
              <a:t>You should already know how to deploy and configure Azure resources</a:t>
            </a:r>
          </a:p>
          <a:p>
            <a:r>
              <a:rPr lang="en-US" dirty="0"/>
              <a:t>This is a "crash course"</a:t>
            </a:r>
          </a:p>
          <a:p>
            <a:pPr lvl="1"/>
            <a:r>
              <a:rPr lang="en-US" dirty="0"/>
              <a:t>Please plan to review these materials more than once</a:t>
            </a:r>
          </a:p>
          <a:p>
            <a:pPr lvl="1"/>
            <a:r>
              <a:rPr lang="en-US" dirty="0"/>
              <a:t>Recording takes ~24 hours to process</a:t>
            </a:r>
          </a:p>
          <a:p>
            <a:pPr lvl="1"/>
            <a:r>
              <a:rPr lang="en-US" dirty="0"/>
              <a:t>Five-minute break at midpoint</a:t>
            </a:r>
          </a:p>
          <a:p>
            <a:r>
              <a:rPr lang="en-US" dirty="0"/>
              <a:t>Please ask/answer questions and provide feedback in the Q/A panel, not the group chat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6473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Authentication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96698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Hybrid Identity</a:t>
            </a:r>
          </a:p>
        </p:txBody>
      </p:sp>
      <p:pic>
        <p:nvPicPr>
          <p:cNvPr id="3078" name="Picture 6" descr="What is Azure AD Connect">
            <a:extLst>
              <a:ext uri="{FF2B5EF4-FFF2-40B4-BE49-F238E27FC236}">
                <a16:creationId xmlns:a16="http://schemas.microsoft.com/office/drawing/2014/main" id="{F2B271CB-A6C7-430B-881E-ED667317B7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4826" y="586529"/>
            <a:ext cx="5850082" cy="4192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96126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Passthrough Authentication</a:t>
            </a:r>
          </a:p>
        </p:txBody>
      </p:sp>
      <p:pic>
        <p:nvPicPr>
          <p:cNvPr id="3074" name="Picture 2" descr="Azure AD Pass-through Authentication">
            <a:extLst>
              <a:ext uri="{FF2B5EF4-FFF2-40B4-BE49-F238E27FC236}">
                <a16:creationId xmlns:a16="http://schemas.microsoft.com/office/drawing/2014/main" id="{4BE8C668-0865-4DEA-83B7-01616D81AA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082" y="783794"/>
            <a:ext cx="8517835" cy="3859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182123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Seamless Single Sign-on</a:t>
            </a:r>
          </a:p>
        </p:txBody>
      </p:sp>
      <p:pic>
        <p:nvPicPr>
          <p:cNvPr id="4098" name="Picture 2" descr="Seamless Single Sign-On">
            <a:extLst>
              <a:ext uri="{FF2B5EF4-FFF2-40B4-BE49-F238E27FC236}">
                <a16:creationId xmlns:a16="http://schemas.microsoft.com/office/drawing/2014/main" id="{31F48D79-A5D4-4260-BBBC-38DD8747B3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661" y="876245"/>
            <a:ext cx="8706678" cy="3570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282512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Azure Storage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25334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919172-BB37-4DEA-9421-CAF9D0D7C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Account Replication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56BF313-B721-4B7D-B027-F587D50659F1}"/>
              </a:ext>
            </a:extLst>
          </p:cNvPr>
          <p:cNvSpPr/>
          <p:nvPr/>
        </p:nvSpPr>
        <p:spPr>
          <a:xfrm>
            <a:off x="563525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FC63B21-443B-45BE-8A40-CEBCA7FF014F}"/>
              </a:ext>
            </a:extLst>
          </p:cNvPr>
          <p:cNvSpPr/>
          <p:nvPr/>
        </p:nvSpPr>
        <p:spPr>
          <a:xfrm>
            <a:off x="1765003" y="2025501"/>
            <a:ext cx="1020726" cy="89313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A8852F-C931-4E31-8834-BE56E1B5A69B}"/>
              </a:ext>
            </a:extLst>
          </p:cNvPr>
          <p:cNvSpPr/>
          <p:nvPr/>
        </p:nvSpPr>
        <p:spPr>
          <a:xfrm>
            <a:off x="4646432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4723540-18BC-470A-AC03-493B954AE4DE}"/>
              </a:ext>
            </a:extLst>
          </p:cNvPr>
          <p:cNvSpPr/>
          <p:nvPr/>
        </p:nvSpPr>
        <p:spPr>
          <a:xfrm>
            <a:off x="4827184" y="1678616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20B44F6-23D4-4866-9EA4-C35A09C97F3E}"/>
              </a:ext>
            </a:extLst>
          </p:cNvPr>
          <p:cNvSpPr/>
          <p:nvPr/>
        </p:nvSpPr>
        <p:spPr>
          <a:xfrm>
            <a:off x="5948921" y="2402955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60AC8C4-C960-4E9C-ABA6-3017A96CB8D8}"/>
              </a:ext>
            </a:extLst>
          </p:cNvPr>
          <p:cNvSpPr/>
          <p:nvPr/>
        </p:nvSpPr>
        <p:spPr>
          <a:xfrm>
            <a:off x="6969645" y="1678616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08A5B8-512A-49BF-BB5B-04A651832E5F}"/>
              </a:ext>
            </a:extLst>
          </p:cNvPr>
          <p:cNvSpPr txBox="1"/>
          <p:nvPr/>
        </p:nvSpPr>
        <p:spPr>
          <a:xfrm>
            <a:off x="563525" y="3625702"/>
            <a:ext cx="3423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F826EF-42D3-49AE-ACD4-5CEDDE5E6CAA}"/>
              </a:ext>
            </a:extLst>
          </p:cNvPr>
          <p:cNvSpPr txBox="1"/>
          <p:nvPr/>
        </p:nvSpPr>
        <p:spPr>
          <a:xfrm>
            <a:off x="4646432" y="3625702"/>
            <a:ext cx="3423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ZRS</a:t>
            </a:r>
          </a:p>
        </p:txBody>
      </p:sp>
    </p:spTree>
    <p:extLst>
      <p:ext uri="{BB962C8B-B14F-4D97-AF65-F5344CB8AC3E}">
        <p14:creationId xmlns:p14="http://schemas.microsoft.com/office/powerpoint/2010/main" val="129952323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919172-BB37-4DEA-9421-CAF9D0D7C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Account Replication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56BF313-B721-4B7D-B027-F587D50659F1}"/>
              </a:ext>
            </a:extLst>
          </p:cNvPr>
          <p:cNvSpPr/>
          <p:nvPr/>
        </p:nvSpPr>
        <p:spPr>
          <a:xfrm>
            <a:off x="563525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A8852F-C931-4E31-8834-BE56E1B5A69B}"/>
              </a:ext>
            </a:extLst>
          </p:cNvPr>
          <p:cNvSpPr/>
          <p:nvPr/>
        </p:nvSpPr>
        <p:spPr>
          <a:xfrm>
            <a:off x="4646432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4723540-18BC-470A-AC03-493B954AE4DE}"/>
              </a:ext>
            </a:extLst>
          </p:cNvPr>
          <p:cNvSpPr/>
          <p:nvPr/>
        </p:nvSpPr>
        <p:spPr>
          <a:xfrm>
            <a:off x="4827184" y="1678616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20B44F6-23D4-4866-9EA4-C35A09C97F3E}"/>
              </a:ext>
            </a:extLst>
          </p:cNvPr>
          <p:cNvSpPr/>
          <p:nvPr/>
        </p:nvSpPr>
        <p:spPr>
          <a:xfrm>
            <a:off x="5948921" y="2402955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60AC8C4-C960-4E9C-ABA6-3017A96CB8D8}"/>
              </a:ext>
            </a:extLst>
          </p:cNvPr>
          <p:cNvSpPr/>
          <p:nvPr/>
        </p:nvSpPr>
        <p:spPr>
          <a:xfrm>
            <a:off x="6969645" y="1678616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08A5B8-512A-49BF-BB5B-04A651832E5F}"/>
              </a:ext>
            </a:extLst>
          </p:cNvPr>
          <p:cNvSpPr txBox="1"/>
          <p:nvPr/>
        </p:nvSpPr>
        <p:spPr>
          <a:xfrm>
            <a:off x="563525" y="3625702"/>
            <a:ext cx="7548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GRS – RA/GRS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0FBBB57-02E7-4A75-A00A-77742754D445}"/>
              </a:ext>
            </a:extLst>
          </p:cNvPr>
          <p:cNvSpPr/>
          <p:nvPr/>
        </p:nvSpPr>
        <p:spPr>
          <a:xfrm>
            <a:off x="717701" y="1722471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380FA04-80E9-4E5E-A926-CA1F3FBEB18D}"/>
              </a:ext>
            </a:extLst>
          </p:cNvPr>
          <p:cNvSpPr/>
          <p:nvPr/>
        </p:nvSpPr>
        <p:spPr>
          <a:xfrm>
            <a:off x="1839438" y="2446810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B599761-2384-4B06-9368-2BBFF43B2269}"/>
              </a:ext>
            </a:extLst>
          </p:cNvPr>
          <p:cNvSpPr/>
          <p:nvPr/>
        </p:nvSpPr>
        <p:spPr>
          <a:xfrm>
            <a:off x="2860162" y="1722471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74347835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Azure Compute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518243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E2AF54D-1B85-4A83-9279-BB01A9DA3E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VM Dedicated Host</a:t>
            </a:r>
          </a:p>
        </p:txBody>
      </p:sp>
      <p:pic>
        <p:nvPicPr>
          <p:cNvPr id="12290" name="Picture 2" descr="View of the new resources for dedicated hosts.">
            <a:extLst>
              <a:ext uri="{FF2B5EF4-FFF2-40B4-BE49-F238E27FC236}">
                <a16:creationId xmlns:a16="http://schemas.microsoft.com/office/drawing/2014/main" id="{F341AB73-6390-4633-97CF-01256B7999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12900"/>
            <a:ext cx="9144000" cy="191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16296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F659C-515D-427D-9372-65B53848A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Reservations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0ADE24-E4AE-46B1-A1B3-3055194A18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208" y="560553"/>
            <a:ext cx="7307317" cy="4107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3561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2020 Exam Update 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Microsoft Worldwide Learning (WWL) revisits the Azure role-based certs yearly</a:t>
            </a:r>
          </a:p>
          <a:p>
            <a:r>
              <a:rPr lang="en-US" dirty="0"/>
              <a:t>Relevant blog post: </a:t>
            </a:r>
            <a:r>
              <a:rPr lang="en-US" b="1" dirty="0" err="1">
                <a:solidFill>
                  <a:srgbClr val="0070C0"/>
                </a:solidFill>
              </a:rPr>
              <a:t>timw.info</a:t>
            </a:r>
            <a:r>
              <a:rPr lang="en-US" b="1" dirty="0">
                <a:solidFill>
                  <a:srgbClr val="0070C0"/>
                </a:solidFill>
              </a:rPr>
              <a:t>/az2020</a:t>
            </a:r>
          </a:p>
          <a:p>
            <a:r>
              <a:rPr lang="en-US" dirty="0"/>
              <a:t>AZ-303 is available now</a:t>
            </a:r>
          </a:p>
          <a:p>
            <a:r>
              <a:rPr lang="en-US" dirty="0"/>
              <a:t>AZ-300 retires around September 30, 2020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4E2C0B-49C5-47CE-85E6-36AD6F5D6F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9173" y="1935824"/>
            <a:ext cx="1304913" cy="1304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597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VM Scale Sets</a:t>
            </a:r>
          </a:p>
        </p:txBody>
      </p:sp>
      <p:pic>
        <p:nvPicPr>
          <p:cNvPr id="10242" name="Picture 2" descr="Image result for azure vm scale sets">
            <a:extLst>
              <a:ext uri="{FF2B5EF4-FFF2-40B4-BE49-F238E27FC236}">
                <a16:creationId xmlns:a16="http://schemas.microsoft.com/office/drawing/2014/main" id="{B0C5A451-F152-4059-918F-FA45D32FD5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1275" y="560553"/>
            <a:ext cx="3875389" cy="4452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606045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Batch</a:t>
            </a:r>
          </a:p>
        </p:txBody>
      </p:sp>
      <p:sp>
        <p:nvSpPr>
          <p:cNvPr id="3" name="AutoShape 2" descr="Image result for azure batch diagram">
            <a:extLst>
              <a:ext uri="{FF2B5EF4-FFF2-40B4-BE49-F238E27FC236}">
                <a16:creationId xmlns:a16="http://schemas.microsoft.com/office/drawing/2014/main" id="{3EFBAA0E-6038-4E86-948A-52FCAB7D1C0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428875" y="923925"/>
            <a:ext cx="4286250" cy="3295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1270" name="Picture 6" descr="Diagram of big compute using Azure Batch">
            <a:extLst>
              <a:ext uri="{FF2B5EF4-FFF2-40B4-BE49-F238E27FC236}">
                <a16:creationId xmlns:a16="http://schemas.microsoft.com/office/drawing/2014/main" id="{93045194-5611-4F9A-A801-83E9EE0478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2078" y="773256"/>
            <a:ext cx="4979843" cy="3798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135174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F659C-515D-427D-9372-65B53848A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Availability Set</a:t>
            </a:r>
          </a:p>
        </p:txBody>
      </p:sp>
      <p:pic>
        <p:nvPicPr>
          <p:cNvPr id="5122" name="Picture 2" descr="Image result for azure availability set">
            <a:extLst>
              <a:ext uri="{FF2B5EF4-FFF2-40B4-BE49-F238E27FC236}">
                <a16:creationId xmlns:a16="http://schemas.microsoft.com/office/drawing/2014/main" id="{23D438E9-59A9-4A0B-A2A6-1F7E19B2A8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233" y="989356"/>
            <a:ext cx="5185533" cy="3407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485696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F659C-515D-427D-9372-65B53848A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Availability Zone</a:t>
            </a:r>
          </a:p>
        </p:txBody>
      </p:sp>
      <p:pic>
        <p:nvPicPr>
          <p:cNvPr id="6146" name="Picture 2" descr="Image result for azure availability zone">
            <a:extLst>
              <a:ext uri="{FF2B5EF4-FFF2-40B4-BE49-F238E27FC236}">
                <a16:creationId xmlns:a16="http://schemas.microsoft.com/office/drawing/2014/main" id="{0C5E5CBD-3FA2-4B2E-8D50-7302EB7082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9838" y="905289"/>
            <a:ext cx="4124324" cy="3544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50413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61120-E34F-4545-B208-F7C8AD694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Isosceles Triangle 2">
            <a:extLst>
              <a:ext uri="{FF2B5EF4-FFF2-40B4-BE49-F238E27FC236}">
                <a16:creationId xmlns:a16="http://schemas.microsoft.com/office/drawing/2014/main" id="{63995069-69E5-4381-9671-C69866B93FC4}"/>
              </a:ext>
            </a:extLst>
          </p:cNvPr>
          <p:cNvSpPr/>
          <p:nvPr/>
        </p:nvSpPr>
        <p:spPr>
          <a:xfrm>
            <a:off x="2487120" y="1089189"/>
            <a:ext cx="4169760" cy="3122052"/>
          </a:xfrm>
          <a:prstGeom prst="triangl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450"/>
              </a:spcBef>
            </a:pPr>
            <a:r>
              <a:rPr lang="en-US" dirty="0">
                <a:solidFill>
                  <a:schemeClr val="bg1"/>
                </a:solidFill>
              </a:rPr>
              <a:t>Interdependence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6A2048-FB70-46D4-A516-B738655F7FD6}"/>
              </a:ext>
            </a:extLst>
          </p:cNvPr>
          <p:cNvSpPr txBox="1"/>
          <p:nvPr/>
        </p:nvSpPr>
        <p:spPr>
          <a:xfrm>
            <a:off x="1905814" y="2119301"/>
            <a:ext cx="196833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1500" dirty="0"/>
              <a:t>Content knowledge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E7D8EA-D531-43B6-821A-549B9677E818}"/>
              </a:ext>
            </a:extLst>
          </p:cNvPr>
          <p:cNvSpPr txBox="1"/>
          <p:nvPr/>
        </p:nvSpPr>
        <p:spPr>
          <a:xfrm>
            <a:off x="5269853" y="2119301"/>
            <a:ext cx="196833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1500" dirty="0"/>
              <a:t>Practical application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9C4BAF-D29C-41B7-A22E-C1DCBB043612}"/>
              </a:ext>
            </a:extLst>
          </p:cNvPr>
          <p:cNvSpPr txBox="1"/>
          <p:nvPr/>
        </p:nvSpPr>
        <p:spPr>
          <a:xfrm>
            <a:off x="3248347" y="4241949"/>
            <a:ext cx="264730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1500" dirty="0"/>
              <a:t>Test-taking skills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C30ADE8-5344-4383-B36B-B9458A149C4F}"/>
              </a:ext>
            </a:extLst>
          </p:cNvPr>
          <p:cNvSpPr/>
          <p:nvPr/>
        </p:nvSpPr>
        <p:spPr>
          <a:xfrm>
            <a:off x="-1" y="196815"/>
            <a:ext cx="905021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Tim's Certification Study Pyramid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21031657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Migration and Disaster Recovery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91721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Azure Migrate</a:t>
            </a:r>
          </a:p>
        </p:txBody>
      </p:sp>
      <p:pic>
        <p:nvPicPr>
          <p:cNvPr id="6148" name="Picture 4" descr="Architecture">
            <a:extLst>
              <a:ext uri="{FF2B5EF4-FFF2-40B4-BE49-F238E27FC236}">
                <a16:creationId xmlns:a16="http://schemas.microsoft.com/office/drawing/2014/main" id="{37EDBB5D-145F-44AC-89A2-03EA22AEB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6833" y="597477"/>
            <a:ext cx="6890334" cy="4047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0625120"/>
      </p:ext>
    </p:extLst>
  </p:cSld>
  <p:clrMapOvr>
    <a:masterClrMapping/>
  </p:clrMapOvr>
</p:sld>
</file>

<file path=ppt/theme/theme1.xml><?xml version="1.0" encoding="utf-8"?>
<a:theme xmlns:a="http://schemas.openxmlformats.org/drawingml/2006/main" name="Standard_LiveLessons_2017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tandard_LiveLessons_2016.potm" id="{8C1633E9-E98A-446F-92F4-E3D84D4249FA}" vid="{A44C486B-6B48-42BE-B4AA-FE194AC1400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Standard_LiveLessons_2017.potm</Template>
  <TotalTime>6681</TotalTime>
  <Words>447</Words>
  <Application>Microsoft Office PowerPoint</Application>
  <PresentationFormat>On-screen Show (16:9)</PresentationFormat>
  <Paragraphs>124</Paragraphs>
  <Slides>63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69" baseType="lpstr">
      <vt:lpstr>Arial</vt:lpstr>
      <vt:lpstr>Calibri</vt:lpstr>
      <vt:lpstr>Gotham Medium</vt:lpstr>
      <vt:lpstr>Tahoma</vt:lpstr>
      <vt:lpstr>Times New Roman</vt:lpstr>
      <vt:lpstr>Standard_LiveLessons_2017</vt:lpstr>
      <vt:lpstr>Exam AZ-303: Microsoft Azure Architect Technologies Crash Course</vt:lpstr>
      <vt:lpstr>Tim Warner</vt:lpstr>
      <vt:lpstr>Course Materials</vt:lpstr>
      <vt:lpstr>Learning Goals</vt:lpstr>
      <vt:lpstr>Setting Expectations</vt:lpstr>
      <vt:lpstr>2020 Exam Update Information</vt:lpstr>
      <vt:lpstr> </vt:lpstr>
      <vt:lpstr>Migration and Disaster Recovery </vt:lpstr>
      <vt:lpstr>Azure Migrate</vt:lpstr>
      <vt:lpstr>Azure Backup</vt:lpstr>
      <vt:lpstr>Azure Site Recovery</vt:lpstr>
      <vt:lpstr>Load Balancing </vt:lpstr>
      <vt:lpstr>VM Networking</vt:lpstr>
      <vt:lpstr>Load Balancing</vt:lpstr>
      <vt:lpstr>VNet Peering</vt:lpstr>
      <vt:lpstr>Hybrid Networking</vt:lpstr>
      <vt:lpstr>Network Virtual Appliance</vt:lpstr>
      <vt:lpstr>Azure Load Balancer</vt:lpstr>
      <vt:lpstr>Application Gateway</vt:lpstr>
      <vt:lpstr>Traffic Manager</vt:lpstr>
      <vt:lpstr>Front Door Service</vt:lpstr>
      <vt:lpstr>Governance</vt:lpstr>
      <vt:lpstr>Tenant vs. Subscription</vt:lpstr>
      <vt:lpstr>Azure Management Scopes</vt:lpstr>
      <vt:lpstr>App Architecture </vt:lpstr>
      <vt:lpstr>Docker Container Lifecycle</vt:lpstr>
      <vt:lpstr>Event Architecture</vt:lpstr>
      <vt:lpstr>Data Platform </vt:lpstr>
      <vt:lpstr>Always Encrypted</vt:lpstr>
      <vt:lpstr>Cosmos DB</vt:lpstr>
      <vt:lpstr>Exam AZ-303 Item Types </vt:lpstr>
      <vt:lpstr> Multiple Choice</vt:lpstr>
      <vt:lpstr>Repeated Scenario</vt:lpstr>
      <vt:lpstr> Select and Place</vt:lpstr>
      <vt:lpstr> Build List and Reorder</vt:lpstr>
      <vt:lpstr> Active Screen/Fill in the Blank</vt:lpstr>
      <vt:lpstr> Case Study</vt:lpstr>
      <vt:lpstr> Performance-Based Lab</vt:lpstr>
      <vt:lpstr>Microsoft Online Testing 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AZ-303 Exam Strategy</vt:lpstr>
      <vt:lpstr>Thank you!</vt:lpstr>
      <vt:lpstr>Authentication </vt:lpstr>
      <vt:lpstr>Hybrid Identity</vt:lpstr>
      <vt:lpstr>Passthrough Authentication</vt:lpstr>
      <vt:lpstr>Seamless Single Sign-on</vt:lpstr>
      <vt:lpstr>Azure Storage </vt:lpstr>
      <vt:lpstr>Storage Account Replication</vt:lpstr>
      <vt:lpstr>Storage Account Replication</vt:lpstr>
      <vt:lpstr>Azure Compute </vt:lpstr>
      <vt:lpstr>Azure VM Dedicated Host</vt:lpstr>
      <vt:lpstr>Azure Reservations</vt:lpstr>
      <vt:lpstr>VM Scale Sets</vt:lpstr>
      <vt:lpstr>Azure Batch</vt:lpstr>
      <vt:lpstr>Availability Set</vt:lpstr>
      <vt:lpstr>Availability Zone</vt:lpstr>
    </vt:vector>
  </TitlesOfParts>
  <Company>Pearson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Julie Phifer</dc:creator>
  <cp:lastModifiedBy>Tim</cp:lastModifiedBy>
  <cp:revision>116</cp:revision>
  <dcterms:created xsi:type="dcterms:W3CDTF">2015-09-28T19:52:00Z</dcterms:created>
  <dcterms:modified xsi:type="dcterms:W3CDTF">2020-09-22T12:55:10Z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31dd64d-da6b-43d5-9ac5-8dec692131c3_Enabled">
    <vt:lpwstr>true</vt:lpwstr>
  </property>
  <property fmtid="{D5CDD505-2E9C-101B-9397-08002B2CF9AE}" pid="3" name="MSIP_Label_d31dd64d-da6b-43d5-9ac5-8dec692131c3_SetDate">
    <vt:lpwstr>2020-07-14T13:09:38Z</vt:lpwstr>
  </property>
  <property fmtid="{D5CDD505-2E9C-101B-9397-08002B2CF9AE}" pid="4" name="MSIP_Label_d31dd64d-da6b-43d5-9ac5-8dec692131c3_Method">
    <vt:lpwstr>Standard</vt:lpwstr>
  </property>
  <property fmtid="{D5CDD505-2E9C-101B-9397-08002B2CF9AE}" pid="5" name="MSIP_Label_d31dd64d-da6b-43d5-9ac5-8dec692131c3_Name">
    <vt:lpwstr>General</vt:lpwstr>
  </property>
  <property fmtid="{D5CDD505-2E9C-101B-9397-08002B2CF9AE}" pid="6" name="MSIP_Label_d31dd64d-da6b-43d5-9ac5-8dec692131c3_SiteId">
    <vt:lpwstr>db1766ec-5540-4cde-ad8d-b2b59fb2ed8e</vt:lpwstr>
  </property>
  <property fmtid="{D5CDD505-2E9C-101B-9397-08002B2CF9AE}" pid="7" name="MSIP_Label_d31dd64d-da6b-43d5-9ac5-8dec692131c3_ActionId">
    <vt:lpwstr>0c3d6996-a2c5-4e81-89dc-dfc73a188d73</vt:lpwstr>
  </property>
  <property fmtid="{D5CDD505-2E9C-101B-9397-08002B2CF9AE}" pid="8" name="MSIP_Label_d31dd64d-da6b-43d5-9ac5-8dec692131c3_ContentBits">
    <vt:lpwstr>0</vt:lpwstr>
  </property>
</Properties>
</file>